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21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94B596F-BB83-401B-BD01-1D9E1BEC8973}" type="datetimeFigureOut">
              <a:rPr lang="en-US" smtClean="0"/>
              <a:t>10/13/2017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A962A0BC-859B-449F-B5CC-2DA41AF2374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94B596F-BB83-401B-BD01-1D9E1BEC8973}" type="datetimeFigureOut">
              <a:rPr lang="en-US" smtClean="0"/>
              <a:t>10/13/2017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62A0BC-859B-449F-B5CC-2DA41AF2374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2"/>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2"/>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94B596F-BB83-401B-BD01-1D9E1BEC8973}" type="datetimeFigureOut">
              <a:rPr lang="en-US" smtClean="0"/>
              <a:t>10/13/2017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62A0BC-859B-449F-B5CC-2DA41AF2374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94B596F-BB83-401B-BD01-1D9E1BEC8973}" type="datetimeFigureOut">
              <a:rPr lang="en-US" smtClean="0"/>
              <a:t>10/13/2017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62A0BC-859B-449F-B5CC-2DA41AF2374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5"/>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94B596F-BB83-401B-BD01-1D9E1BEC8973}" type="datetimeFigureOut">
              <a:rPr lang="en-US" smtClean="0"/>
              <a:t>10/13/2017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62A0BC-859B-449F-B5CC-2DA41AF2374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94B596F-BB83-401B-BD01-1D9E1BEC8973}" type="datetimeFigureOut">
              <a:rPr lang="en-US" smtClean="0"/>
              <a:t>10/13/2017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62A0BC-859B-449F-B5CC-2DA41AF2374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1"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1859758"/>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1" y="2514601"/>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2514601"/>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94B596F-BB83-401B-BD01-1D9E1BEC8973}" type="datetimeFigureOut">
              <a:rPr lang="en-US" smtClean="0"/>
              <a:t>10/13/2017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62A0BC-859B-449F-B5CC-2DA41AF2374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94B596F-BB83-401B-BD01-1D9E1BEC8973}" type="datetimeFigureOut">
              <a:rPr lang="en-US" smtClean="0"/>
              <a:t>10/13/2017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62A0BC-859B-449F-B5CC-2DA41AF2374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4B596F-BB83-401B-BD01-1D9E1BEC8973}" type="datetimeFigureOut">
              <a:rPr lang="en-US" smtClean="0"/>
              <a:t>10/13/2017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62A0BC-859B-449F-B5CC-2DA41AF2374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1"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94B596F-BB83-401B-BD01-1D9E1BEC8973}" type="datetimeFigureOut">
              <a:rPr lang="en-US" smtClean="0"/>
              <a:t>10/13/2017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62A0BC-859B-449F-B5CC-2DA41AF2374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5"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7"/>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94B596F-BB83-401B-BD01-1D9E1BEC8973}" type="datetimeFigureOut">
              <a:rPr lang="en-US" smtClean="0"/>
              <a:t>10/13/2017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1"/>
            <a:ext cx="609600" cy="365125"/>
          </a:xfrm>
        </p:spPr>
        <p:txBody>
          <a:bodyPr/>
          <a:lstStyle/>
          <a:p>
            <a:fld id="{A962A0BC-859B-449F-B5CC-2DA41AF23745}"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6" y="5816601"/>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1" y="6219826"/>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6" y="-7144"/>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1"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1"/>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94B596F-BB83-401B-BD01-1D9E1BEC8973}" type="datetimeFigureOut">
              <a:rPr lang="en-US" smtClean="0"/>
              <a:t>10/13/2017</a:t>
            </a:fld>
            <a:endParaRPr lang="en-US"/>
          </a:p>
        </p:txBody>
      </p:sp>
      <p:sp>
        <p:nvSpPr>
          <p:cNvPr id="22" name="Footer Placeholder 21"/>
          <p:cNvSpPr>
            <a:spLocks noGrp="1"/>
          </p:cNvSpPr>
          <p:nvPr>
            <p:ph type="ftr" sz="quarter" idx="3"/>
          </p:nvPr>
        </p:nvSpPr>
        <p:spPr>
          <a:xfrm>
            <a:off x="2667000" y="6356351"/>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1"/>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962A0BC-859B-449F-B5CC-2DA41AF23745}"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file:///C:\Users\new%20user\Desktop\NAS\NAS2017-18\October2017\2017%20Fall_ACHIEVER%20Induction_Announcement%20UPDATE%2010%2011%2017.doc" TargetMode="External"/><Relationship Id="rId2" Type="http://schemas.openxmlformats.org/officeDocument/2006/relationships/hyperlink" Target="file:///C:\Users\new%20user\Desktop\NAS\NAS2017-18\October2017\2017%20Fall_Believers_Induction_Announcement%20UPDATE%2010%2011%2017.doc" TargetMode="External"/><Relationship Id="rId1" Type="http://schemas.openxmlformats.org/officeDocument/2006/relationships/slideLayout" Target="../slideLayouts/slideLayout1.xml"/><Relationship Id="rId4" Type="http://schemas.openxmlformats.org/officeDocument/2006/relationships/hyperlink" Target="file:///C:\Users\new%20user\Desktop\NAS\NAS2017-18\October2017\COEApplicationForm%20Form%20%5b2417%5d.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457200"/>
          </a:xfrm>
        </p:spPr>
        <p:txBody>
          <a:bodyPr>
            <a:normAutofit fontScale="90000"/>
          </a:bodyPr>
          <a:lstStyle/>
          <a:p>
            <a:r>
              <a:rPr lang="en-US" sz="3200" dirty="0" smtClean="0"/>
              <a:t>Dr. </a:t>
            </a:r>
            <a:r>
              <a:rPr lang="en-US" sz="3200" dirty="0" err="1" smtClean="0"/>
              <a:t>James:October</a:t>
            </a:r>
            <a:r>
              <a:rPr lang="en-US" sz="3200" dirty="0" smtClean="0"/>
              <a:t> Message</a:t>
            </a:r>
            <a:endParaRPr lang="en-US" sz="3200" dirty="0"/>
          </a:p>
        </p:txBody>
      </p:sp>
      <p:sp>
        <p:nvSpPr>
          <p:cNvPr id="3" name="Subtitle 2"/>
          <p:cNvSpPr>
            <a:spLocks noGrp="1"/>
          </p:cNvSpPr>
          <p:nvPr>
            <p:ph type="subTitle" idx="1"/>
          </p:nvPr>
        </p:nvSpPr>
        <p:spPr>
          <a:xfrm>
            <a:off x="533400" y="2057401"/>
            <a:ext cx="7854696" cy="2923736"/>
          </a:xfrm>
        </p:spPr>
        <p:txBody>
          <a:bodyPr/>
          <a:lstStyle/>
          <a:p>
            <a:r>
              <a:rPr lang="en-US" dirty="0" smtClean="0"/>
              <a:t>Monthly Meeting information you need!</a:t>
            </a:r>
            <a:endParaRPr lang="en-US" dirty="0"/>
          </a:p>
        </p:txBody>
      </p:sp>
      <p:graphicFrame>
        <p:nvGraphicFramePr>
          <p:cNvPr id="4" name="Table 3"/>
          <p:cNvGraphicFramePr>
            <a:graphicFrameLocks noGrp="1"/>
          </p:cNvGraphicFramePr>
          <p:nvPr/>
        </p:nvGraphicFramePr>
        <p:xfrm>
          <a:off x="685800" y="2743200"/>
          <a:ext cx="7924800" cy="7498080"/>
        </p:xfrm>
        <a:graphic>
          <a:graphicData uri="http://schemas.openxmlformats.org/drawingml/2006/table">
            <a:tbl>
              <a:tblPr firstRow="1" bandRow="1">
                <a:tableStyleId>{5C22544A-7EE6-4342-B048-85BDC9FD1C3A}</a:tableStyleId>
              </a:tblPr>
              <a:tblGrid>
                <a:gridCol w="3962400"/>
                <a:gridCol w="3962400"/>
              </a:tblGrid>
              <a:tr h="7498080">
                <a:tc>
                  <a:txBody>
                    <a:bodyPr/>
                    <a:lstStyle/>
                    <a:p>
                      <a:r>
                        <a:rPr kumimoji="0" lang="en-US" sz="1800" b="1" kern="1200" dirty="0" smtClean="0">
                          <a:solidFill>
                            <a:schemeClr val="lt1"/>
                          </a:solidFill>
                          <a:latin typeface="+mn-lt"/>
                          <a:ea typeface="+mn-ea"/>
                          <a:cs typeface="+mn-cs"/>
                        </a:rPr>
                        <a:t>Center of Excellence/NAS Achiever/Believer Family Members:</a:t>
                      </a:r>
                    </a:p>
                    <a:p>
                      <a:r>
                        <a:rPr kumimoji="0" lang="en-US" sz="1800" b="1" kern="1200" dirty="0" smtClean="0">
                          <a:solidFill>
                            <a:schemeClr val="lt1"/>
                          </a:solidFill>
                          <a:latin typeface="+mn-lt"/>
                          <a:ea typeface="+mn-ea"/>
                          <a:cs typeface="+mn-cs"/>
                        </a:rPr>
                        <a:t> Good evening all! Hope everyone has had a great week thus far and now starting to ready yourselves for the “fun” this weekend will bring! As we approach next week, we are getting prepared as well, for our October Monthly Meeting; scheduled for Monday, October 16th at 6:15pm in the Bond Elementary School Cafeteria. </a:t>
                      </a:r>
                      <a:endParaRPr lang="en-US" sz="1800" dirty="0"/>
                    </a:p>
                  </a:txBody>
                  <a:tcPr/>
                </a:tc>
                <a:tc>
                  <a:txBody>
                    <a:bodyPr/>
                    <a:lstStyle/>
                    <a:p>
                      <a:r>
                        <a:rPr kumimoji="0" lang="en-US" sz="1800" b="1" kern="1200" dirty="0" smtClean="0">
                          <a:solidFill>
                            <a:schemeClr val="lt1"/>
                          </a:solidFill>
                          <a:latin typeface="+mn-lt"/>
                          <a:ea typeface="+mn-ea"/>
                          <a:cs typeface="+mn-cs"/>
                        </a:rPr>
                        <a:t>We have some very special guests coming to share. Mr. Doug Cook (Principal at </a:t>
                      </a:r>
                      <a:r>
                        <a:rPr kumimoji="0" lang="en-US" sz="1800" b="1" kern="1200" dirty="0" err="1" smtClean="0">
                          <a:solidFill>
                            <a:schemeClr val="lt1"/>
                          </a:solidFill>
                          <a:latin typeface="+mn-lt"/>
                          <a:ea typeface="+mn-ea"/>
                          <a:cs typeface="+mn-cs"/>
                        </a:rPr>
                        <a:t>Rickards</a:t>
                      </a:r>
                      <a:r>
                        <a:rPr kumimoji="0" lang="en-US" sz="1800" b="1" kern="1200" dirty="0" smtClean="0">
                          <a:solidFill>
                            <a:schemeClr val="lt1"/>
                          </a:solidFill>
                          <a:latin typeface="+mn-lt"/>
                          <a:ea typeface="+mn-ea"/>
                          <a:cs typeface="+mn-cs"/>
                        </a:rPr>
                        <a:t> High), Mr. Desmond Cole (Principal at </a:t>
                      </a:r>
                      <a:r>
                        <a:rPr kumimoji="0" lang="en-US" sz="1800" b="1" kern="1200" dirty="0" err="1" smtClean="0">
                          <a:solidFill>
                            <a:schemeClr val="lt1"/>
                          </a:solidFill>
                          <a:latin typeface="+mn-lt"/>
                          <a:ea typeface="+mn-ea"/>
                          <a:cs typeface="+mn-cs"/>
                        </a:rPr>
                        <a:t>Godby</a:t>
                      </a:r>
                      <a:r>
                        <a:rPr kumimoji="0" lang="en-US" sz="1800" b="1" kern="1200" dirty="0" smtClean="0">
                          <a:solidFill>
                            <a:schemeClr val="lt1"/>
                          </a:solidFill>
                          <a:latin typeface="+mn-lt"/>
                          <a:ea typeface="+mn-ea"/>
                          <a:cs typeface="+mn-cs"/>
                        </a:rPr>
                        <a:t> High), Mrs. </a:t>
                      </a:r>
                      <a:r>
                        <a:rPr kumimoji="0" lang="en-US" sz="1800" b="1" kern="1200" dirty="0" err="1" smtClean="0">
                          <a:solidFill>
                            <a:schemeClr val="lt1"/>
                          </a:solidFill>
                          <a:latin typeface="+mn-lt"/>
                          <a:ea typeface="+mn-ea"/>
                          <a:cs typeface="+mn-cs"/>
                        </a:rPr>
                        <a:t>Zelena</a:t>
                      </a:r>
                      <a:r>
                        <a:rPr kumimoji="0" lang="en-US" sz="1800" b="1" kern="1200" dirty="0" smtClean="0">
                          <a:solidFill>
                            <a:schemeClr val="lt1"/>
                          </a:solidFill>
                          <a:latin typeface="+mn-lt"/>
                          <a:ea typeface="+mn-ea"/>
                          <a:cs typeface="+mn-cs"/>
                        </a:rPr>
                        <a:t> O’ Banner (Principal at Griffin Middle), Mrs. </a:t>
                      </a:r>
                      <a:r>
                        <a:rPr kumimoji="0" lang="en-US" sz="1800" b="1" kern="1200" dirty="0" err="1" smtClean="0">
                          <a:solidFill>
                            <a:schemeClr val="lt1"/>
                          </a:solidFill>
                          <a:latin typeface="+mn-lt"/>
                          <a:ea typeface="+mn-ea"/>
                          <a:cs typeface="+mn-cs"/>
                        </a:rPr>
                        <a:t>Demetria</a:t>
                      </a:r>
                      <a:r>
                        <a:rPr kumimoji="0" lang="en-US" sz="1800" b="1" kern="1200" dirty="0" smtClean="0">
                          <a:solidFill>
                            <a:schemeClr val="lt1"/>
                          </a:solidFill>
                          <a:latin typeface="+mn-lt"/>
                          <a:ea typeface="+mn-ea"/>
                          <a:cs typeface="+mn-cs"/>
                        </a:rPr>
                        <a:t> Clemons (Principal at </a:t>
                      </a:r>
                      <a:r>
                        <a:rPr kumimoji="0" lang="en-US" sz="1800" b="1" kern="1200" dirty="0" err="1" smtClean="0">
                          <a:solidFill>
                            <a:schemeClr val="lt1"/>
                          </a:solidFill>
                          <a:latin typeface="+mn-lt"/>
                          <a:ea typeface="+mn-ea"/>
                          <a:cs typeface="+mn-cs"/>
                        </a:rPr>
                        <a:t>Sealey</a:t>
                      </a:r>
                      <a:r>
                        <a:rPr kumimoji="0" lang="en-US" sz="1800" b="1" kern="1200" dirty="0" smtClean="0">
                          <a:solidFill>
                            <a:schemeClr val="lt1"/>
                          </a:solidFill>
                          <a:latin typeface="+mn-lt"/>
                          <a:ea typeface="+mn-ea"/>
                          <a:cs typeface="+mn-cs"/>
                        </a:rPr>
                        <a:t> Elementary), Mr. Joe Burgess (Principal at Chiles High) and Mr. Patrick Wright (Principal at Bond Elementary), have all been invited to be with us. I am very proud to call each of them “my colleague” and  “my friend”!</a:t>
                      </a:r>
                      <a:endParaRPr lang="en-US" sz="1800"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276600"/>
            <a:ext cx="8534400" cy="3200400"/>
          </a:xfrm>
        </p:spPr>
        <p:txBody>
          <a:bodyPr>
            <a:noAutofit/>
          </a:bodyPr>
          <a:lstStyle/>
          <a:p>
            <a:pPr algn="l"/>
            <a:r>
              <a:rPr lang="en-US" sz="1400" smtClean="0">
                <a:solidFill>
                  <a:schemeClr val="tx1"/>
                </a:solidFill>
              </a:rPr>
              <a:t> I </a:t>
            </a:r>
            <a:r>
              <a:rPr lang="en-US" sz="1400" dirty="0" smtClean="0">
                <a:solidFill>
                  <a:schemeClr val="tx1"/>
                </a:solidFill>
              </a:rPr>
              <a:t>am further excited because these are some of the most capable and  “EXCELLENT” Administrators on Planet Earth! They are just as pleased to have been invited to come and meet you, while sharing “Excellent Strategies for a Successful School Year”. They want to see you actively involved in school, as well as within the community. I know too, that both students and parents will be at the meeting to greet and welcome them in all of your “Excellence”!! Be prepared, because you just might be asked to stand, introduce yourself giving your name, grade and school. I know you will do that in a strong, appropriate and excellent sounding voice</a:t>
            </a:r>
            <a:r>
              <a:rPr lang="en-US" sz="1400" dirty="0" smtClean="0">
                <a:solidFill>
                  <a:schemeClr val="tx1"/>
                </a:solidFill>
              </a:rPr>
              <a:t>. </a:t>
            </a:r>
            <a:br>
              <a:rPr lang="en-US" sz="1400" dirty="0" smtClean="0">
                <a:solidFill>
                  <a:schemeClr val="tx1"/>
                </a:solidFill>
              </a:rPr>
            </a:br>
            <a:r>
              <a:rPr lang="en-US" sz="1400" dirty="0" smtClean="0">
                <a:solidFill>
                  <a:schemeClr val="tx1"/>
                </a:solidFill>
              </a:rPr>
              <a:t/>
            </a:r>
            <a:br>
              <a:rPr lang="en-US" sz="1400" dirty="0" smtClean="0">
                <a:solidFill>
                  <a:schemeClr val="tx1"/>
                </a:solidFill>
              </a:rPr>
            </a:br>
            <a:r>
              <a:rPr lang="en-US" sz="1400" dirty="0" smtClean="0">
                <a:solidFill>
                  <a:schemeClr val="tx1"/>
                </a:solidFill>
              </a:rPr>
              <a:t/>
            </a:r>
            <a:br>
              <a:rPr lang="en-US" sz="1400" dirty="0" smtClean="0">
                <a:solidFill>
                  <a:schemeClr val="tx1"/>
                </a:solidFill>
              </a:rPr>
            </a:br>
            <a:r>
              <a:rPr lang="en-US" sz="1400" dirty="0" smtClean="0">
                <a:solidFill>
                  <a:schemeClr val="tx1"/>
                </a:solidFill>
              </a:rPr>
              <a:t>Our </a:t>
            </a:r>
            <a:r>
              <a:rPr lang="en-US" sz="1400" dirty="0" smtClean="0">
                <a:solidFill>
                  <a:schemeClr val="tx1"/>
                </a:solidFill>
                <a:hlinkClick r:id="rId2" action="ppaction://hlinkfile"/>
              </a:rPr>
              <a:t>Fall Induction </a:t>
            </a:r>
            <a:r>
              <a:rPr lang="en-US" sz="1400" dirty="0" smtClean="0">
                <a:solidFill>
                  <a:schemeClr val="tx1"/>
                </a:solidFill>
                <a:hlinkClick r:id="rId3" action="ppaction://hlinkfile"/>
              </a:rPr>
              <a:t>Applications</a:t>
            </a:r>
            <a:r>
              <a:rPr lang="en-US" sz="1400" dirty="0" smtClean="0">
                <a:solidFill>
                  <a:schemeClr val="tx1"/>
                </a:solidFill>
              </a:rPr>
              <a:t> are ready and </a:t>
            </a:r>
            <a:r>
              <a:rPr lang="en-US" sz="1400" dirty="0" smtClean="0">
                <a:solidFill>
                  <a:schemeClr val="tx1"/>
                </a:solidFill>
                <a:hlinkClick r:id="rId4" action="ppaction://hlinkfile"/>
              </a:rPr>
              <a:t>attached </a:t>
            </a:r>
            <a:r>
              <a:rPr lang="en-US" sz="1400" dirty="0" smtClean="0">
                <a:solidFill>
                  <a:schemeClr val="tx1"/>
                </a:solidFill>
              </a:rPr>
              <a:t>to this message. Please share with family, church members, organizations and friends. We are seeking EXCELLENT students just like you, to join the Center of Excellence Family. We also need volunteers for our 3 Math Teams: Middle School, 9th/10th Grade and 11th/12th </a:t>
            </a:r>
            <a:r>
              <a:rPr lang="en-US" sz="1400" dirty="0" smtClean="0">
                <a:solidFill>
                  <a:schemeClr val="tx1"/>
                </a:solidFill>
              </a:rPr>
              <a:t>Grade.</a:t>
            </a:r>
            <a:br>
              <a:rPr lang="en-US" sz="1400" dirty="0" smtClean="0">
                <a:solidFill>
                  <a:schemeClr val="tx1"/>
                </a:solidFill>
              </a:rPr>
            </a:br>
            <a:r>
              <a:rPr lang="en-US" sz="1400" dirty="0" smtClean="0">
                <a:solidFill>
                  <a:schemeClr val="tx1"/>
                </a:solidFill>
              </a:rPr>
              <a:t/>
            </a:r>
            <a:br>
              <a:rPr lang="en-US" sz="1400" dirty="0" smtClean="0">
                <a:solidFill>
                  <a:schemeClr val="tx1"/>
                </a:solidFill>
              </a:rPr>
            </a:br>
            <a:r>
              <a:rPr lang="en-US" sz="1400" dirty="0" smtClean="0">
                <a:solidFill>
                  <a:schemeClr val="tx1"/>
                </a:solidFill>
              </a:rPr>
              <a:t>You </a:t>
            </a:r>
            <a:r>
              <a:rPr lang="en-US" sz="1400" dirty="0" smtClean="0">
                <a:solidFill>
                  <a:schemeClr val="tx1"/>
                </a:solidFill>
              </a:rPr>
              <a:t>are asked to be in your seats no later than 6:30 pm for the meeting. We want to be timely in starting our agenda. Additionally, please share this email with other Achievers/Believers who might not have received it. I am working really hard to build a good email group list. By the way, I need to meet briefly with all High School Seniors before you leave the meeting on Monday evening</a:t>
            </a:r>
            <a:r>
              <a:rPr lang="en-US" sz="1400" dirty="0" smtClean="0">
                <a:solidFill>
                  <a:schemeClr val="tx1"/>
                </a:solidFill>
              </a:rPr>
              <a:t>.</a:t>
            </a:r>
            <a:br>
              <a:rPr lang="en-US" sz="1400" dirty="0" smtClean="0">
                <a:solidFill>
                  <a:schemeClr val="tx1"/>
                </a:solidFill>
              </a:rPr>
            </a:br>
            <a:r>
              <a:rPr lang="en-US" sz="1400" dirty="0" smtClean="0">
                <a:solidFill>
                  <a:schemeClr val="tx1"/>
                </a:solidFill>
              </a:rPr>
              <a:t/>
            </a:r>
            <a:br>
              <a:rPr lang="en-US" sz="1400" dirty="0" smtClean="0">
                <a:solidFill>
                  <a:schemeClr val="tx1"/>
                </a:solidFill>
              </a:rPr>
            </a:br>
            <a:r>
              <a:rPr lang="en-US" sz="1400" dirty="0" smtClean="0">
                <a:solidFill>
                  <a:schemeClr val="tx1"/>
                </a:solidFill>
              </a:rPr>
              <a:t/>
            </a:r>
            <a:br>
              <a:rPr lang="en-US" sz="1400" dirty="0" smtClean="0">
                <a:solidFill>
                  <a:schemeClr val="tx1"/>
                </a:solidFill>
              </a:rPr>
            </a:br>
            <a:r>
              <a:rPr lang="en-US" sz="1400" dirty="0" smtClean="0">
                <a:solidFill>
                  <a:schemeClr val="tx1"/>
                </a:solidFill>
              </a:rPr>
              <a:t>Look forward to seeing everyone on October 16th and don’t forget your tablets and pins for note-taking, your NAS/Believer t-shirts, along with the chance of earning extra points for attendance at 4 consecutive meetings beginning with the September meeting. If you did not attend the Planning Meeting in August where we distributed tablets/pins, you may purchase a tablet at the Dollar Store for $1.00, bringing it to each meeting to add to your earned points. Feel free to ask me questions about this bonus opportunity!</a:t>
            </a:r>
            <a:br>
              <a:rPr lang="en-US" sz="1400" dirty="0" smtClean="0">
                <a:solidFill>
                  <a:schemeClr val="tx1"/>
                </a:solidFill>
              </a:rPr>
            </a:br>
            <a:r>
              <a:rPr lang="en-US" sz="1400" dirty="0" smtClean="0">
                <a:solidFill>
                  <a:schemeClr val="tx1"/>
                </a:solidFill>
              </a:rPr>
              <a:t> </a:t>
            </a:r>
            <a:br>
              <a:rPr lang="en-US" sz="1400" dirty="0" smtClean="0">
                <a:solidFill>
                  <a:schemeClr val="tx1"/>
                </a:solidFill>
              </a:rPr>
            </a:br>
            <a:r>
              <a:rPr lang="en-US" sz="1400" dirty="0" smtClean="0">
                <a:solidFill>
                  <a:schemeClr val="tx1"/>
                </a:solidFill>
              </a:rPr>
              <a:t>In EXCELLENCE,</a:t>
            </a:r>
            <a:br>
              <a:rPr lang="en-US" sz="1400" dirty="0" smtClean="0">
                <a:solidFill>
                  <a:schemeClr val="tx1"/>
                </a:solidFill>
              </a:rPr>
            </a:br>
            <a:r>
              <a:rPr lang="en-US" sz="1400" dirty="0" err="1" smtClean="0">
                <a:solidFill>
                  <a:schemeClr val="tx1"/>
                </a:solidFill>
              </a:rPr>
              <a:t>Dr.JJ</a:t>
            </a:r>
            <a:r>
              <a:rPr lang="en-US" sz="1400" dirty="0" smtClean="0">
                <a:solidFill>
                  <a:schemeClr val="tx1"/>
                </a:solidFill>
              </a:rPr>
              <a:t/>
            </a:r>
            <a:br>
              <a:rPr lang="en-US" sz="1400" dirty="0" smtClean="0">
                <a:solidFill>
                  <a:schemeClr val="tx1"/>
                </a:solidFill>
              </a:rPr>
            </a:br>
            <a:r>
              <a:rPr lang="en-US" sz="1400" dirty="0" smtClean="0">
                <a:solidFill>
                  <a:schemeClr val="tx1"/>
                </a:solidFill>
              </a:rPr>
              <a:t/>
            </a:r>
            <a:br>
              <a:rPr lang="en-US" sz="1400" dirty="0" smtClean="0">
                <a:solidFill>
                  <a:schemeClr val="tx1"/>
                </a:solidFill>
              </a:rPr>
            </a:br>
            <a:endParaRPr lang="en-US" sz="1400" dirty="0">
              <a:solidFill>
                <a:schemeClr val="tx1"/>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30</TotalTime>
  <Words>127</Words>
  <Application>Microsoft Office PowerPoint</Application>
  <PresentationFormat>On-screen Show (4:3)</PresentationFormat>
  <Paragraphs>6</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Flow</vt:lpstr>
      <vt:lpstr>Dr. James:October Message</vt:lpstr>
      <vt:lpstr> I am further excited because these are some of the most capable and  “EXCELLENT” Administrators on Planet Earth! They are just as pleased to have been invited to come and meet you, while sharing “Excellent Strategies for a Successful School Year”. They want to see you actively involved in school, as well as within the community. I know too, that both students and parents will be at the meeting to greet and welcome them in all of your “Excellence”!! Be prepared, because you just might be asked to stand, introduce yourself giving your name, grade and school. I know you will do that in a strong, appropriate and excellent sounding voice.    Our Fall Induction Applications are ready and attached to this message. Please share with family, church members, organizations and friends. We are seeking EXCELLENT students just like you, to join the Center of Excellence Family. We also need volunteers for our 3 Math Teams: Middle School, 9th/10th Grade and 11th/12th Grade.  You are asked to be in your seats no later than 6:30 pm for the meeting. We want to be timely in starting our agenda. Additionally, please share this email with other Achievers/Believers who might not have received it. I am working really hard to build a good email group list. By the way, I need to meet briefly with all High School Seniors before you leave the meeting on Monday evening.   Look forward to seeing everyone on October 16th and don’t forget your tablets and pins for note-taking, your NAS/Believer t-shirts, along with the chance of earning extra points for attendance at 4 consecutive meetings beginning with the September meeting. If you did not attend the Planning Meeting in August where we distributed tablets/pins, you may purchase a tablet at the Dollar Store for $1.00, bringing it to each meeting to add to your earned points. Feel free to ask me questions about this bonus opportunity!   In EXCELLENCE, Dr.JJ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 James:October Message</dc:title>
  <dc:creator>new user</dc:creator>
  <cp:lastModifiedBy>new user</cp:lastModifiedBy>
  <cp:revision>4</cp:revision>
  <dcterms:created xsi:type="dcterms:W3CDTF">2017-10-14T00:32:09Z</dcterms:created>
  <dcterms:modified xsi:type="dcterms:W3CDTF">2017-10-14T01:02:49Z</dcterms:modified>
</cp:coreProperties>
</file>